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2" r:id="rId2"/>
    <p:sldId id="263" r:id="rId3"/>
    <p:sldId id="264" r:id="rId4"/>
    <p:sldId id="265" r:id="rId5"/>
    <p:sldId id="266" r:id="rId6"/>
    <p:sldId id="287" r:id="rId7"/>
    <p:sldId id="288" r:id="rId8"/>
    <p:sldId id="289" r:id="rId9"/>
    <p:sldId id="282" r:id="rId10"/>
    <p:sldId id="283" r:id="rId11"/>
    <p:sldId id="290" r:id="rId12"/>
    <p:sldId id="291" r:id="rId13"/>
    <p:sldId id="269" r:id="rId14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FF"/>
    <a:srgbClr val="856BA5"/>
    <a:srgbClr val="6E55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9485" autoAdjust="0"/>
    <p:restoredTop sz="94660"/>
  </p:normalViewPr>
  <p:slideViewPr>
    <p:cSldViewPr>
      <p:cViewPr varScale="1">
        <p:scale>
          <a:sx n="42" d="100"/>
          <a:sy n="42" d="100"/>
        </p:scale>
        <p:origin x="528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748" y="-78"/>
      </p:cViewPr>
      <p:guideLst>
        <p:guide orient="horz" pos="3132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DBD949-F4D1-4C50-A4D0-25157711D6E2}" type="datetimeFigureOut">
              <a:rPr lang="ru-RU" smtClean="0"/>
              <a:pPr/>
              <a:t>15.03.2024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86FBC1-73BE-42DA-8B02-85E64E6A39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07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6FBC1-73BE-42DA-8B02-85E64E6A39F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344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15.03.2024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15.03.2024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15.03.2024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15.03.2024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15.03.2024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15.03.2024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15.03.2024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B7319-8752-43DC-9251-6FF6EC4E5500}" type="datetimeFigureOut">
              <a:rPr lang="ru-RU" smtClean="0"/>
              <a:pPr/>
              <a:t>15.03.2024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3" r:id="rId4"/>
    <p:sldLayoutId id="2147483650" r:id="rId5"/>
    <p:sldLayoutId id="2147483661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928662" y="642918"/>
            <a:ext cx="7143800" cy="30003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32"/>
              </a:avLst>
            </a:prstTxWarp>
          </a:bodyPr>
          <a:lstStyle/>
          <a:p>
            <a:pPr rtl="0"/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Arial Black"/>
            </a:endParaRPr>
          </a:p>
        </p:txBody>
      </p:sp>
      <p:pic>
        <p:nvPicPr>
          <p:cNvPr id="7" name="Рисунок 6" descr="http://bckolegium.com.ua/uploads/posts/2013-06/1370538198_133043689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4357" y="461183"/>
            <a:ext cx="6152409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я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0962015"/>
              </p:ext>
            </p:extLst>
          </p:nvPr>
        </p:nvGraphicFramePr>
        <p:xfrm>
          <a:off x="1331640" y="620688"/>
          <a:ext cx="7272808" cy="5691944"/>
        </p:xfrm>
        <a:graphic>
          <a:graphicData uri="http://schemas.openxmlformats.org/drawingml/2006/table">
            <a:tbl>
              <a:tblPr firstRow="1" firstCol="1" bandRow="1"/>
              <a:tblGrid>
                <a:gridCol w="2046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08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8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90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81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676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Прізвище, ім</a:t>
                      </a:r>
                      <a:r>
                        <a:rPr lang="en-US" sz="12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’</a:t>
                      </a:r>
                      <a:r>
                        <a:rPr lang="uk-UA" sz="12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  учня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7" marR="56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Предмет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7" marR="56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Місце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7" marR="56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7" marR="56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Прізвище  учителя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7" marR="56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676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rgbClr val="E36C0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Стрілецька Антоніна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7" marR="56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Мовно-літературний конкурс ім.Шевченка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7" marR="56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7" marR="56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7" marR="56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Стренадко М.М.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7" marR="56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676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rgbClr val="E36C0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Стрілецька Антоніна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7" marR="56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Конкурс з укр.мови 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ім. Яцика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7" marR="56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7" marR="56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7" marR="56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Стренадко М.М.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7" marR="56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676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rgbClr val="E36C0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Стрілецька Антоніна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7" marR="56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Конкурс з укр.мови 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ім. Яцика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7" marR="56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7" marR="56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7" marR="56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Стренадко М.М.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7" marR="56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730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rgbClr val="E36C0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Попович Анна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7" marR="56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Літературний конкурс ім. В</a:t>
                      </a:r>
                      <a:r>
                        <a:rPr lang="uk-UA" sz="10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uk-UA" sz="1000" b="1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Юрійчука</a:t>
                      </a:r>
                      <a:endParaRPr lang="uk-U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7" marR="56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ІІІ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7" marR="56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7" marR="56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Проскурняк Н.Г.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7" marR="56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5879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rgbClr val="E36C0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Малюк Софія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7" marR="56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Міжна</a:t>
                      </a: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родн</a:t>
                      </a:r>
                      <a:r>
                        <a:rPr lang="uk-UA" sz="1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і, 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всеукраїнські, 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териториальні 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конкурс</a:t>
                      </a:r>
                      <a:r>
                        <a:rPr lang="uk-UA" sz="1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мистецтв </a:t>
                      </a:r>
                      <a:r>
                        <a:rPr lang="uk-UA" sz="1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7" marR="56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І,ІІ, 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гран-прі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7" marR="56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8-А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7" marR="56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Мельничук К.М.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7" marR="56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5879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rgbClr val="E36C0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Гарас Марія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7" marR="56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Міжна</a:t>
                      </a: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родн</a:t>
                      </a:r>
                      <a:r>
                        <a:rPr lang="uk-UA" sz="1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і, 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всеукраїнські, 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териториальні 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конкурс</a:t>
                      </a:r>
                      <a:r>
                        <a:rPr lang="uk-UA" sz="1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мистецтв </a:t>
                      </a:r>
                      <a:r>
                        <a:rPr lang="uk-UA" sz="1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7" marR="56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І,ІІ, 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гран-прі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7" marR="56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7" marR="56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Мельничук К.М</a:t>
                      </a:r>
                      <a:endParaRPr lang="uk-U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7" marR="56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317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182" y="1526354"/>
            <a:ext cx="7003265" cy="380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38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124744"/>
            <a:ext cx="7469538" cy="382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83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71480"/>
            <a:ext cx="8229600" cy="3071834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C00000"/>
                </a:solidFill>
                <a:latin typeface="Monotype Corsiva" pitchFamily="66" charset="0"/>
              </a:rPr>
              <a:t>Талант – це дар.</a:t>
            </a: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uk-UA" b="1" dirty="0" smtClean="0">
                <a:solidFill>
                  <a:srgbClr val="C00000"/>
                </a:solidFill>
                <a:latin typeface="Monotype Corsiva" pitchFamily="66" charset="0"/>
              </a:rPr>
              <a:t>Будь вдячний долі,</a:t>
            </a: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uk-UA" b="1" dirty="0" smtClean="0">
                <a:solidFill>
                  <a:srgbClr val="C00000"/>
                </a:solidFill>
                <a:latin typeface="Monotype Corsiva" pitchFamily="66" charset="0"/>
              </a:rPr>
              <a:t>Якщо його знайдеш в собі.</a:t>
            </a: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uk-UA" b="1" dirty="0" smtClean="0">
                <a:solidFill>
                  <a:srgbClr val="C00000"/>
                </a:solidFill>
                <a:latin typeface="Monotype Corsiva" pitchFamily="66" charset="0"/>
              </a:rPr>
              <a:t>Тому старанно вчися в школі,</a:t>
            </a: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uk-UA" b="1" dirty="0" smtClean="0">
                <a:solidFill>
                  <a:srgbClr val="C00000"/>
                </a:solidFill>
                <a:latin typeface="Monotype Corsiva" pitchFamily="66" charset="0"/>
              </a:rPr>
              <a:t>Будь у постійній боротьбі !!!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http://eman.ucoz.ua/camoosvit/624px-Vitaemo_peremogciv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3500438"/>
            <a:ext cx="357190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928662" y="642918"/>
            <a:ext cx="7143800" cy="30003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32"/>
              </a:avLst>
            </a:prstTxWarp>
          </a:bodyPr>
          <a:lstStyle/>
          <a:p>
            <a:pPr rtl="0"/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Arial Black"/>
            </a:endParaRPr>
          </a:p>
        </p:txBody>
      </p:sp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928662" y="642918"/>
            <a:ext cx="7891810" cy="566640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uk-UA" sz="3600" b="1" kern="10" dirty="0" smtClean="0">
                <a:solidFill>
                  <a:srgbClr val="9966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Gungsuh" panose="02030600000101010101" pitchFamily="18" charset="-127"/>
                <a:ea typeface="Gungsuh" panose="02030600000101010101" pitchFamily="18" charset="-127"/>
              </a:rPr>
              <a:t>Номінації стипендії </a:t>
            </a:r>
          </a:p>
          <a:p>
            <a:pPr algn="ctr" rtl="0">
              <a:buNone/>
            </a:pPr>
            <a:r>
              <a:rPr lang="uk-UA" sz="3600" b="1" kern="10" dirty="0" smtClean="0">
                <a:solidFill>
                  <a:srgbClr val="9966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Gungsuh" panose="02030600000101010101" pitchFamily="18" charset="-127"/>
                <a:ea typeface="Gungsuh" panose="02030600000101010101" pitchFamily="18" charset="-127"/>
              </a:rPr>
              <a:t>«Обдарованість»</a:t>
            </a:r>
            <a:endParaRPr lang="ru-RU" sz="3600" b="1" kern="10" spc="0" dirty="0" smtClean="0">
              <a:ln>
                <a:noFill/>
              </a:ln>
              <a:solidFill>
                <a:srgbClr val="9966FF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Gungsuh" panose="02030600000101010101" pitchFamily="18" charset="-127"/>
              <a:ea typeface="Gungsuh" panose="02030600000101010101" pitchFamily="18" charset="-127"/>
            </a:endParaRPr>
          </a:p>
          <a:p>
            <a:pPr algn="ctr" rtl="0">
              <a:buNone/>
            </a:pPr>
            <a:endParaRPr lang="ru-RU" sz="3600" b="1" kern="10" spc="0" dirty="0" smtClean="0">
              <a:ln>
                <a:noFill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  <a:p>
            <a:pPr algn="ctr" rtl="0">
              <a:buNone/>
            </a:pPr>
            <a:endParaRPr lang="uk-UA" sz="3600" b="1" kern="10" spc="0" dirty="0" smtClean="0">
              <a:ln>
                <a:noFill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</a:endParaRPr>
          </a:p>
          <a:p>
            <a:pPr algn="ctr" rtl="0">
              <a:buNone/>
            </a:pPr>
            <a:endParaRPr lang="uk-UA" sz="3600" b="1" kern="10" spc="0" dirty="0" smtClean="0">
              <a:ln>
                <a:noFill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  <a:p>
            <a:pPr algn="ctr" rtl="0">
              <a:buNone/>
            </a:pPr>
            <a:endParaRPr lang="ru-RU" sz="3600" b="1" kern="10" spc="0" dirty="0">
              <a:ln>
                <a:noFill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6146" name="Picture 2" descr="C:\Users\Mariana\Downloads\obdarovanist_2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74942"/>
            <a:ext cx="6380782" cy="304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476672"/>
            <a:ext cx="7215238" cy="1880758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C00000"/>
                </a:solidFill>
                <a:latin typeface="Monotype Corsiva" pitchFamily="66" charset="0"/>
              </a:rPr>
              <a:t>Стрілецька Антоніна – переможець у номінації “Королева Знань”</a:t>
            </a:r>
            <a:endParaRPr lang="ru-RU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63888" y="2000240"/>
            <a:ext cx="50086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Переможець </a:t>
            </a:r>
            <a:r>
              <a:rPr lang="uk-UA" sz="3200" b="1" dirty="0" smtClean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об</a:t>
            </a:r>
            <a:r>
              <a:rPr lang="ru-RU" sz="32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ласного</a:t>
            </a:r>
            <a:r>
              <a:rPr lang="uk-UA" sz="3200" b="1" dirty="0" smtClean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  етапу олімпіад –ІІ місце – українська мова, ІІ місце – мовно-літературний конкурс ім. Т. </a:t>
            </a:r>
            <a:r>
              <a:rPr lang="uk-UA" sz="32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Шеченка</a:t>
            </a:r>
            <a:r>
              <a:rPr lang="uk-UA" sz="3200" b="1" dirty="0" smtClean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,</a:t>
            </a: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 ІІ </a:t>
            </a:r>
            <a:r>
              <a:rPr lang="ru-RU" sz="3200" b="1" dirty="0" err="1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місце</a:t>
            </a: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 – </a:t>
            </a:r>
            <a:r>
              <a:rPr lang="ru-RU" sz="3200" b="1" dirty="0" err="1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мовно-літературний</a:t>
            </a: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 конкурс </a:t>
            </a:r>
            <a:r>
              <a:rPr lang="ru-RU" sz="3200" b="1" dirty="0" err="1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ім</a:t>
            </a: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. 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П. </a:t>
            </a:r>
            <a:r>
              <a:rPr lang="ru-RU" sz="32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Яцика</a:t>
            </a:r>
            <a:endParaRPr lang="ru-RU" sz="3200" b="1" dirty="0">
              <a:solidFill>
                <a:schemeClr val="accent4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92" y="2005960"/>
            <a:ext cx="2930396" cy="4077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523568"/>
          </a:xfrm>
        </p:spPr>
        <p:txBody>
          <a:bodyPr>
            <a:normAutofit/>
          </a:bodyPr>
          <a:lstStyle/>
          <a:p>
            <a:r>
              <a:rPr lang="uk-UA" b="1" dirty="0" err="1" smtClean="0">
                <a:solidFill>
                  <a:srgbClr val="C00000"/>
                </a:solidFill>
                <a:latin typeface="Monotype Corsiva" pitchFamily="66" charset="0"/>
              </a:rPr>
              <a:t>Орчук</a:t>
            </a:r>
            <a:r>
              <a:rPr lang="uk-UA" b="1" dirty="0" smtClean="0">
                <a:solidFill>
                  <a:srgbClr val="C00000"/>
                </a:solidFill>
                <a:latin typeface="Monotype Corsiva" pitchFamily="66" charset="0"/>
              </a:rPr>
              <a:t>  Христина– переможець у номінації «Учениця Року»</a:t>
            </a:r>
            <a:endParaRPr lang="ru-RU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214942" y="2000240"/>
            <a:ext cx="3214710" cy="43577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1166843"/>
            <a:ext cx="44337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2800" b="1" dirty="0" smtClean="0">
              <a:solidFill>
                <a:srgbClr val="8064A2">
                  <a:lumMod val="50000"/>
                </a:srgbClr>
              </a:solidFill>
              <a:latin typeface="Microsoft Sans Serif" panose="020B0604020202020204" pitchFamily="34" charset="0"/>
              <a:ea typeface="Microsoft JhengHei" panose="020B0604030504040204" pitchFamily="34" charset="-120"/>
              <a:cs typeface="Microsoft Sans Serif" panose="020B0604020202020204" pitchFamily="34" charset="0"/>
            </a:endParaRPr>
          </a:p>
          <a:p>
            <a:endParaRPr lang="uk-UA" sz="2800" b="1" dirty="0">
              <a:solidFill>
                <a:srgbClr val="8064A2">
                  <a:lumMod val="50000"/>
                </a:srgbClr>
              </a:solidFill>
              <a:latin typeface="Microsoft Sans Serif" panose="020B0604020202020204" pitchFamily="34" charset="0"/>
              <a:ea typeface="Microsoft JhengHei" panose="020B0604030504040204" pitchFamily="34" charset="-120"/>
              <a:cs typeface="Microsoft Sans Serif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00380" y="1977285"/>
            <a:ext cx="49278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Переможець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 ІІ </a:t>
            </a:r>
            <a:r>
              <a:rPr lang="ru-RU" sz="3200" b="1" dirty="0" err="1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етапу</a:t>
            </a: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3200" b="1" dirty="0" err="1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олімпіад</a:t>
            </a: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</a:p>
          <a:p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І </a:t>
            </a:r>
            <a:r>
              <a:rPr lang="ru-RU" sz="32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місце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 - </a:t>
            </a:r>
            <a:r>
              <a:rPr lang="ru-RU" sz="32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біологія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 (</a:t>
            </a:r>
            <a:r>
              <a:rPr lang="ru-RU" sz="32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учасник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32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обласного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32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етапу</a:t>
            </a: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)</a:t>
            </a:r>
            <a:endParaRPr lang="ru-RU" sz="3200" b="1" dirty="0" smtClean="0">
              <a:solidFill>
                <a:schemeClr val="accent4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52" y="2000240"/>
            <a:ext cx="2790771" cy="4184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523568"/>
          </a:xfrm>
        </p:spPr>
        <p:txBody>
          <a:bodyPr>
            <a:normAutofit/>
          </a:bodyPr>
          <a:lstStyle/>
          <a:p>
            <a:r>
              <a:rPr lang="uk-UA" b="1" dirty="0" err="1" smtClean="0">
                <a:solidFill>
                  <a:srgbClr val="C00000"/>
                </a:solidFill>
                <a:latin typeface="Monotype Corsiva" pitchFamily="66" charset="0"/>
              </a:rPr>
              <a:t>Вірста</a:t>
            </a:r>
            <a:r>
              <a:rPr lang="uk-UA" b="1" dirty="0" smtClean="0">
                <a:solidFill>
                  <a:srgbClr val="C00000"/>
                </a:solidFill>
                <a:latin typeface="Monotype Corsiva" pitchFamily="66" charset="0"/>
              </a:rPr>
              <a:t> Любов – переможець у номінації  «Учениця Року»</a:t>
            </a:r>
            <a:endParaRPr lang="ru-RU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690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98168" y="1928802"/>
            <a:ext cx="48062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  <a:cs typeface="Microsoft Sans Serif" panose="020B0604020202020204" pitchFamily="34" charset="0"/>
              </a:rPr>
              <a:t>Переможець ІІ етапу Всеукраїнських олімпіади з  зарубіжної літератури – І місце (учасник обласного етапу)</a:t>
            </a:r>
            <a:endParaRPr lang="uk-UA" sz="3600" b="1" dirty="0">
              <a:solidFill>
                <a:schemeClr val="accent4">
                  <a:lumMod val="50000"/>
                </a:schemeClr>
              </a:solidFill>
              <a:latin typeface="Monotype Corsiva" panose="03010101010201010101" pitchFamily="66" charset="0"/>
              <a:cs typeface="Microsoft Sans Serif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81" y="1928794"/>
            <a:ext cx="2934787" cy="4400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C00000"/>
                </a:solidFill>
                <a:latin typeface="Monotype Corsiva" pitchFamily="66" charset="0"/>
              </a:rPr>
              <a:t>Малюк  Софія – переможець у номінації  «Творча особистість»</a:t>
            </a:r>
            <a:endParaRPr lang="ru-RU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" t="22050" r="13201" b="2352"/>
          <a:stretch/>
        </p:blipFill>
        <p:spPr>
          <a:xfrm>
            <a:off x="1043608" y="1635664"/>
            <a:ext cx="3316592" cy="3933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кутник 4"/>
          <p:cNvSpPr/>
          <p:nvPr/>
        </p:nvSpPr>
        <p:spPr>
          <a:xfrm>
            <a:off x="4549096" y="1709366"/>
            <a:ext cx="457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4800" b="1" dirty="0" err="1" smtClean="0">
                <a:solidFill>
                  <a:schemeClr val="accent4">
                    <a:lumMod val="75000"/>
                  </a:schemeClr>
                </a:solidFill>
                <a:latin typeface="Monotype Corsiva" panose="03010101010201010101" pitchFamily="66" charset="0"/>
              </a:rPr>
              <a:t>Переможець</a:t>
            </a:r>
            <a:r>
              <a:rPr lang="ru-RU" sz="4800" b="1" dirty="0" smtClean="0">
                <a:solidFill>
                  <a:schemeClr val="accent4">
                    <a:lumMod val="75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4800" b="1" dirty="0" err="1" smtClean="0">
                <a:solidFill>
                  <a:schemeClr val="accent4">
                    <a:lumMod val="75000"/>
                  </a:schemeClr>
                </a:solidFill>
                <a:latin typeface="Monotype Corsiva" panose="03010101010201010101" pitchFamily="66" charset="0"/>
              </a:rPr>
              <a:t>міжнародних</a:t>
            </a:r>
            <a:r>
              <a:rPr lang="ru-RU" sz="4800" b="1" dirty="0" smtClean="0">
                <a:solidFill>
                  <a:schemeClr val="accent4">
                    <a:lumMod val="75000"/>
                  </a:schemeClr>
                </a:solidFill>
                <a:latin typeface="Monotype Corsiva" panose="03010101010201010101" pitchFamily="66" charset="0"/>
              </a:rPr>
              <a:t>, </a:t>
            </a:r>
            <a:endParaRPr lang="ru-RU" sz="4800" b="1" dirty="0">
              <a:solidFill>
                <a:schemeClr val="accent4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r>
              <a:rPr lang="ru-RU" sz="4800" b="1" dirty="0" err="1" smtClean="0">
                <a:solidFill>
                  <a:schemeClr val="accent4">
                    <a:lumMod val="75000"/>
                  </a:schemeClr>
                </a:solidFill>
                <a:latin typeface="Monotype Corsiva" panose="03010101010201010101" pitchFamily="66" charset="0"/>
              </a:rPr>
              <a:t>всеукраїнських</a:t>
            </a:r>
            <a:r>
              <a:rPr lang="ru-RU" sz="4800" b="1" dirty="0" smtClean="0">
                <a:solidFill>
                  <a:schemeClr val="accent4">
                    <a:lumMod val="75000"/>
                  </a:schemeClr>
                </a:solidFill>
                <a:latin typeface="Monotype Corsiva" panose="03010101010201010101" pitchFamily="66" charset="0"/>
              </a:rPr>
              <a:t>, </a:t>
            </a:r>
            <a:endParaRPr lang="ru-RU" sz="4800" b="1" dirty="0">
              <a:solidFill>
                <a:schemeClr val="accent4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r>
              <a:rPr lang="ru-RU" sz="4800" b="1" dirty="0">
                <a:solidFill>
                  <a:schemeClr val="accent4">
                    <a:lumMod val="75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4800" b="1" dirty="0" err="1" smtClean="0">
                <a:solidFill>
                  <a:schemeClr val="accent4">
                    <a:lumMod val="75000"/>
                  </a:schemeClr>
                </a:solidFill>
                <a:latin typeface="Monotype Corsiva" panose="03010101010201010101" pitchFamily="66" charset="0"/>
              </a:rPr>
              <a:t>териториальних</a:t>
            </a:r>
            <a:r>
              <a:rPr lang="ru-RU" sz="4800" b="1" dirty="0" smtClean="0">
                <a:solidFill>
                  <a:schemeClr val="accent4">
                    <a:lumMod val="75000"/>
                  </a:schemeClr>
                </a:solidFill>
                <a:latin typeface="Monotype Corsiva" panose="03010101010201010101" pitchFamily="66" charset="0"/>
              </a:rPr>
              <a:t> </a:t>
            </a:r>
            <a:endParaRPr lang="ru-RU" sz="4800" b="1" dirty="0">
              <a:solidFill>
                <a:schemeClr val="accent4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r>
              <a:rPr lang="ru-RU" sz="4800" b="1" dirty="0" err="1" smtClean="0">
                <a:solidFill>
                  <a:schemeClr val="accent4">
                    <a:lumMod val="75000"/>
                  </a:schemeClr>
                </a:solidFill>
                <a:latin typeface="Monotype Corsiva" panose="03010101010201010101" pitchFamily="66" charset="0"/>
              </a:rPr>
              <a:t>конкурсів</a:t>
            </a:r>
            <a:endParaRPr lang="ru-RU" sz="4800" b="1" dirty="0">
              <a:solidFill>
                <a:schemeClr val="accent4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r>
              <a:rPr lang="ru-RU" sz="4800" b="1" dirty="0">
                <a:solidFill>
                  <a:schemeClr val="accent4">
                    <a:lumMod val="75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4800" b="1" dirty="0" err="1" smtClean="0">
                <a:solidFill>
                  <a:schemeClr val="accent4">
                    <a:lumMod val="75000"/>
                  </a:schemeClr>
                </a:solidFill>
                <a:latin typeface="Monotype Corsiva" panose="03010101010201010101" pitchFamily="66" charset="0"/>
              </a:rPr>
              <a:t>мистецтва</a:t>
            </a:r>
            <a:r>
              <a:rPr lang="ru-RU" sz="4800" b="1" dirty="0" smtClean="0">
                <a:solidFill>
                  <a:schemeClr val="accent4">
                    <a:lumMod val="75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 </a:t>
            </a:r>
            <a:endParaRPr lang="uk-UA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65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err="1" smtClean="0">
                <a:solidFill>
                  <a:srgbClr val="C00000"/>
                </a:solidFill>
                <a:latin typeface="Monotype Corsiva" pitchFamily="66" charset="0"/>
              </a:rPr>
              <a:t>Гарас</a:t>
            </a:r>
            <a:r>
              <a:rPr lang="uk-UA" b="1" dirty="0" smtClean="0">
                <a:solidFill>
                  <a:srgbClr val="C00000"/>
                </a:solidFill>
                <a:latin typeface="Monotype Corsiva" pitchFamily="66" charset="0"/>
              </a:rPr>
              <a:t> Марія – переможець у номінації  «Творча особистість»</a:t>
            </a:r>
            <a:endParaRPr lang="ru-RU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4549096" y="1709366"/>
            <a:ext cx="457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4800" b="1" dirty="0" err="1" smtClean="0">
                <a:solidFill>
                  <a:schemeClr val="accent4">
                    <a:lumMod val="75000"/>
                  </a:schemeClr>
                </a:solidFill>
                <a:latin typeface="Monotype Corsiva" panose="03010101010201010101" pitchFamily="66" charset="0"/>
              </a:rPr>
              <a:t>Переможець</a:t>
            </a:r>
            <a:r>
              <a:rPr lang="ru-RU" sz="4800" b="1" dirty="0" smtClean="0">
                <a:solidFill>
                  <a:schemeClr val="accent4">
                    <a:lumMod val="75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4800" b="1" dirty="0" err="1" smtClean="0">
                <a:solidFill>
                  <a:schemeClr val="accent4">
                    <a:lumMod val="75000"/>
                  </a:schemeClr>
                </a:solidFill>
                <a:latin typeface="Monotype Corsiva" panose="03010101010201010101" pitchFamily="66" charset="0"/>
              </a:rPr>
              <a:t>міжнародних</a:t>
            </a:r>
            <a:r>
              <a:rPr lang="ru-RU" sz="4800" b="1" dirty="0" smtClean="0">
                <a:solidFill>
                  <a:schemeClr val="accent4">
                    <a:lumMod val="75000"/>
                  </a:schemeClr>
                </a:solidFill>
                <a:latin typeface="Monotype Corsiva" panose="03010101010201010101" pitchFamily="66" charset="0"/>
              </a:rPr>
              <a:t>, </a:t>
            </a:r>
            <a:endParaRPr lang="ru-RU" sz="4800" b="1" dirty="0">
              <a:solidFill>
                <a:schemeClr val="accent4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r>
              <a:rPr lang="ru-RU" sz="4800" b="1" dirty="0" err="1" smtClean="0">
                <a:solidFill>
                  <a:schemeClr val="accent4">
                    <a:lumMod val="75000"/>
                  </a:schemeClr>
                </a:solidFill>
                <a:latin typeface="Monotype Corsiva" panose="03010101010201010101" pitchFamily="66" charset="0"/>
              </a:rPr>
              <a:t>всеукраїнських</a:t>
            </a:r>
            <a:r>
              <a:rPr lang="ru-RU" sz="4800" b="1" dirty="0" smtClean="0">
                <a:solidFill>
                  <a:schemeClr val="accent4">
                    <a:lumMod val="75000"/>
                  </a:schemeClr>
                </a:solidFill>
                <a:latin typeface="Monotype Corsiva" panose="03010101010201010101" pitchFamily="66" charset="0"/>
              </a:rPr>
              <a:t>, </a:t>
            </a:r>
            <a:endParaRPr lang="ru-RU" sz="4800" b="1" dirty="0">
              <a:solidFill>
                <a:schemeClr val="accent4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r>
              <a:rPr lang="ru-RU" sz="4800" b="1" dirty="0">
                <a:solidFill>
                  <a:schemeClr val="accent4">
                    <a:lumMod val="75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4800" b="1" dirty="0" err="1" smtClean="0">
                <a:solidFill>
                  <a:schemeClr val="accent4">
                    <a:lumMod val="75000"/>
                  </a:schemeClr>
                </a:solidFill>
                <a:latin typeface="Monotype Corsiva" panose="03010101010201010101" pitchFamily="66" charset="0"/>
              </a:rPr>
              <a:t>териториальних</a:t>
            </a:r>
            <a:r>
              <a:rPr lang="ru-RU" sz="4800" b="1" dirty="0" smtClean="0">
                <a:solidFill>
                  <a:schemeClr val="accent4">
                    <a:lumMod val="75000"/>
                  </a:schemeClr>
                </a:solidFill>
                <a:latin typeface="Monotype Corsiva" panose="03010101010201010101" pitchFamily="66" charset="0"/>
              </a:rPr>
              <a:t> </a:t>
            </a:r>
            <a:endParaRPr lang="ru-RU" sz="4800" b="1" dirty="0">
              <a:solidFill>
                <a:schemeClr val="accent4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r>
              <a:rPr lang="ru-RU" sz="4800" b="1" dirty="0" err="1" smtClean="0">
                <a:solidFill>
                  <a:schemeClr val="accent4">
                    <a:lumMod val="75000"/>
                  </a:schemeClr>
                </a:solidFill>
                <a:latin typeface="Monotype Corsiva" panose="03010101010201010101" pitchFamily="66" charset="0"/>
              </a:rPr>
              <a:t>конкурсів</a:t>
            </a:r>
            <a:endParaRPr lang="ru-RU" sz="4800" b="1" dirty="0">
              <a:solidFill>
                <a:schemeClr val="accent4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r>
              <a:rPr lang="ru-RU" sz="4800" b="1" dirty="0">
                <a:solidFill>
                  <a:schemeClr val="accent4">
                    <a:lumMod val="75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4800" b="1" dirty="0" err="1" smtClean="0">
                <a:solidFill>
                  <a:schemeClr val="accent4">
                    <a:lumMod val="75000"/>
                  </a:schemeClr>
                </a:solidFill>
                <a:latin typeface="Monotype Corsiva" panose="03010101010201010101" pitchFamily="66" charset="0"/>
              </a:rPr>
              <a:t>мистецтва</a:t>
            </a:r>
            <a:r>
              <a:rPr lang="ru-RU" sz="4800" b="1" dirty="0" smtClean="0">
                <a:solidFill>
                  <a:schemeClr val="accent4">
                    <a:lumMod val="75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 </a:t>
            </a:r>
            <a:endParaRPr lang="uk-UA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96983"/>
            <a:ext cx="3111810" cy="4149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4625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387424"/>
            <a:ext cx="8229600" cy="1143000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uk-UA" altLang="ru-RU" b="1" u="sng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uk-UA" altLang="ru-RU" b="1" u="sng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uk-UA" altLang="ru-RU" b="1" u="sng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uk-UA" altLang="ru-RU" b="1" u="sng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uk-UA" altLang="ru-RU" b="1" u="sng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uk-UA" altLang="ru-RU" b="1" u="sng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uk-UA" altLang="ru-RU" b="1" u="sng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uk-UA" altLang="ru-RU" b="1" u="sng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uk-UA" altLang="ru-RU" b="1" u="sng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uk-UA" altLang="ru-RU" b="1" u="sng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uk-UA" altLang="ru-RU" b="1" u="sng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uk-UA" altLang="ru-RU" b="1" u="sng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uk-UA" altLang="ru-RU" b="1" u="sng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uk-UA" altLang="ru-RU" b="1" u="sng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uk-UA" altLang="ru-RU" b="1" u="sng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uk-UA" altLang="ru-RU" b="1" u="sng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uk-UA" altLang="ru-RU" b="1" u="sng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uk-UA" altLang="ru-RU" b="1" u="sng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uk-UA" altLang="ru-RU" b="1" u="sng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uk-UA" altLang="ru-RU" b="1" u="sng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uk-UA" altLang="ru-RU" b="1" u="sng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uk-UA" altLang="ru-RU" b="1" u="sng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uk-UA" altLang="ru-RU" b="1" u="sng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ПІДСУМОК ІІ ЕТАПУ  </a:t>
            </a:r>
            <a:r>
              <a:rPr lang="uk-UA" altLang="ru-RU" b="1" u="sng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ВСЕУКРАЇНСЬКИХ УЧНІВСЬКИХ </a:t>
            </a:r>
            <a:r>
              <a:rPr lang="uk-UA" altLang="ru-RU" b="1" u="sng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ОЛІМПІАД ,</a:t>
            </a:r>
            <a:br>
              <a:rPr lang="uk-UA" altLang="ru-RU" b="1" u="sng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uk-UA" altLang="ru-RU" b="1" u="sng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КОНКУРСІВ УЧНІВ ВАШКІВЕЦЬКОГО ЗЗСО І-ІІІ СТУПЕНІВ ІМ. І. БАЖАНСЬКОГО</a:t>
            </a:r>
            <a:br>
              <a:rPr lang="uk-UA" altLang="ru-RU" b="1" u="sng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uk-UA" altLang="ru-RU" b="1" u="sng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2022-2023 </a:t>
            </a:r>
            <a:r>
              <a:rPr lang="uk-UA" altLang="ru-RU" b="1" u="sng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Н.Р.</a:t>
            </a:r>
            <a:r>
              <a:rPr lang="ru-RU" altLang="ru-RU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altLang="ru-RU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73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я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802583"/>
              </p:ext>
            </p:extLst>
          </p:nvPr>
        </p:nvGraphicFramePr>
        <p:xfrm>
          <a:off x="755576" y="404664"/>
          <a:ext cx="7848873" cy="5396283"/>
        </p:xfrm>
        <a:graphic>
          <a:graphicData uri="http://schemas.openxmlformats.org/drawingml/2006/table">
            <a:tbl>
              <a:tblPr firstRow="1" firstCol="1" bandRow="1"/>
              <a:tblGrid>
                <a:gridCol w="2529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3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35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78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961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Прізвище, ім’я  учня</a:t>
                      </a:r>
                      <a:endParaRPr lang="uk-U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Предмет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Місце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Прізвище  учителя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31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rgbClr val="E36C0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Стрілецька Антоніна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Укр.мова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Стренадко М.М.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931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rgbClr val="E36C0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Вірста Любов 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Зар. літ.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Проскурняк Н.Г.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92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rgbClr val="E36C0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Орчук Христина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Біологія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Приньковська</a:t>
                      </a:r>
                      <a:r>
                        <a:rPr lang="uk-UA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В.М.</a:t>
                      </a:r>
                      <a:endParaRPr lang="uk-U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931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rgbClr val="E36C0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Стрілецька Аліна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ІІІ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Гаврилюк Є.С.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931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rgbClr val="E36C0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Лакуста Анастасія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ІІ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Гуменюк М.В.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931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rgbClr val="E36C0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Малюк Софія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ІІ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8-А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Гаврилюк Є.С.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931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rgbClr val="E36C0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Равлюк Тетяна 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укр. мова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ІІІ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8-А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Гуйванюк Л.М.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692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rgbClr val="E36C0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Равлюк Тетяна 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Біологія 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ІІІ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8-А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Приньковська В.М.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931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rgbClr val="E36C0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Курик Іван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Географія 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ІІІ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8-Б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Романович М.В.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931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rgbClr val="E36C0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Равлюк Тетяна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Географія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ІІ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8-А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Романович М.В.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931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rgbClr val="E36C0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Лакуста Анастасія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Фізика 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Савчук Н.І.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931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rgbClr val="E36C0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Козаріз Христина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Фізика 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ІІ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Савчук Н.І.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931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rgbClr val="E36C0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Курик Іван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Фізика 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ІІІ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8-Б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Савчук Н.І.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931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rgbClr val="E36C0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Малюк Софія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Фізика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ІІ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8-А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Савчук Н.І.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931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rgbClr val="E36C0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Чікірка Іван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Англ.мова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ІІ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8-А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Савчук М.Д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9931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rgbClr val="E36C0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Равлюк Тетяна 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Англ.мова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ІІІ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8-А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Савчук М.Д</a:t>
                      </a:r>
                      <a:endParaRPr lang="uk-U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9" marR="5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038661" y="1323612"/>
            <a:ext cx="9173852" cy="2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5025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1338</TotalTime>
  <Words>389</Words>
  <Application>Microsoft Office PowerPoint</Application>
  <PresentationFormat>Экран (4:3)</PresentationFormat>
  <Paragraphs>162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Gungsuh</vt:lpstr>
      <vt:lpstr>Microsoft JhengHei</vt:lpstr>
      <vt:lpstr>Arial</vt:lpstr>
      <vt:lpstr>Arial Black</vt:lpstr>
      <vt:lpstr>Calibri</vt:lpstr>
      <vt:lpstr>Impact</vt:lpstr>
      <vt:lpstr>Microsoft Sans Serif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Стрілецька Антоніна – переможець у номінації “Королева Знань”</vt:lpstr>
      <vt:lpstr>Орчук  Христина– переможець у номінації «Учениця Року»</vt:lpstr>
      <vt:lpstr>Вірста Любов – переможець у номінації  «Учениця Року»</vt:lpstr>
      <vt:lpstr>Малюк  Софія – переможець у номінації  «Творча особистість»</vt:lpstr>
      <vt:lpstr>Гарас Марія – переможець у номінації  «Творча особистість»</vt:lpstr>
      <vt:lpstr>           ПІДСУМОК ІІ ЕТАПУ  ВСЕУКРАЇНСЬКИХ УЧНІВСЬКИХ ОЛІМПІАД , КОНКУРСІВ УЧНІВ ВАШКІВЕЦЬКОГО ЗЗСО І-ІІІ СТУПЕНІВ ІМ. І. БАЖАНСЬКОГО ЗА 2022-2023 Н.Р. </vt:lpstr>
      <vt:lpstr>Презентация PowerPoint</vt:lpstr>
      <vt:lpstr>Презентация PowerPoint</vt:lpstr>
      <vt:lpstr>Презентация PowerPoint</vt:lpstr>
      <vt:lpstr>Презентация PowerPoint</vt:lpstr>
      <vt:lpstr>Талант – це дар. Будь вдячний долі, Якщо його знайдеш в собі. Тому старанно вчися в школі, Будь у постійній боротьбі !!!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User</cp:lastModifiedBy>
  <cp:revision>105</cp:revision>
  <dcterms:created xsi:type="dcterms:W3CDTF">2013-07-29T17:42:42Z</dcterms:created>
  <dcterms:modified xsi:type="dcterms:W3CDTF">2024-03-15T13:29:34Z</dcterms:modified>
</cp:coreProperties>
</file>